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</p:sldMasterIdLst>
  <p:notesMasterIdLst>
    <p:notesMasterId r:id="rId14"/>
  </p:notesMasterIdLst>
  <p:handoutMasterIdLst>
    <p:handoutMasterId r:id="rId15"/>
  </p:handoutMasterIdLst>
  <p:sldIdLst>
    <p:sldId id="295" r:id="rId4"/>
    <p:sldId id="291" r:id="rId5"/>
    <p:sldId id="275" r:id="rId6"/>
    <p:sldId id="286" r:id="rId7"/>
    <p:sldId id="287" r:id="rId8"/>
    <p:sldId id="288" r:id="rId9"/>
    <p:sldId id="289" r:id="rId10"/>
    <p:sldId id="290" r:id="rId11"/>
    <p:sldId id="29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0" autoAdjust="0"/>
    <p:restoredTop sz="94613"/>
  </p:normalViewPr>
  <p:slideViewPr>
    <p:cSldViewPr snapToGrid="0" snapToObjects="1"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15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28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FE97-744C-6A44-93A1-991B45F827D6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9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4C3-0E93-F84E-B9D7-792E6E8BB955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99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6C19-1723-6245-9CDB-E741AB2D1B1B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3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005A-7F95-994E-9ACE-7BC5FCC1FE49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72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A31-094D-7340-9EC6-7F0C9FE244D3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99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A6F-9415-B946-A89D-89B64376ECC4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73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B4B-9F27-5745-AB30-2BA7396DC82B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96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D8E-133E-7D46-B3E0-5900C8E7D5AC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52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F31E-5C85-0042-8A60-177162ED58FB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744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E2F-F4A1-0E40-A9D2-9FA1570CFBCE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44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F7CD-D7FE-4C49-947F-59950BF43062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4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56B3-25B1-2D47-9568-5E08CEA323F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5330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24D-336E-A44E-890D-CE92DA4F9DAB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797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2318-BB15-8148-AC13-B5B8B9FC1225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93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B7AB-ECA8-EF41-A9E5-AF089D2FA254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153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06CB-7F88-084C-B206-B0407092DC8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094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BAE3-BA90-A141-9E23-B58099BC19F3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2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17FF-01C3-DD44-901F-556AF1D362CE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525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9E6-BC6D-AC45-8CDF-777BD81ECC0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862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1B42-C292-8842-82CD-C4D2F821CE5F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368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E9F-67D4-6D49-B819-ECBBC6EB1910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178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FD3F-293C-2C4E-A471-FF3DDDAE00F1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3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E04E-14C5-D34A-A071-F5C6DB29E1FA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93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0EE3-81A8-214B-BD8F-C844E7C11169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545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A78D-64C6-FE4E-9600-A726A42332BF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21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FDBD-3BF8-D143-B9B5-82B83C6F7D46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28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077-E09D-BF4A-9E77-8C23C1A7224E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7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3C50-7CB8-0645-AFC0-5591FBD3A0D0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2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7B04-4B86-FA4D-9EC5-BD120978EDB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7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BF0A-F60B-8949-96CD-C991FE77F9BA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F70-4DF9-5544-AF0B-1381B735114D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8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9896-46EC-0547-A028-D1BF7579F8F2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72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7779-9FAB-2343-951A-8756544D0D72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782AB3-CC12-F14F-BA43-FBEC7475E6DA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4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A0ABFE-08A7-6F40-AED3-D1A7268483F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2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73C5-BE5C-7441-A3B7-6EEA471EDBD8}" type="datetime1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1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495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endParaRPr lang="en-US" dirty="0"/>
          </a:p>
          <a:p>
            <a:r>
              <a:rPr lang="en-US" dirty="0" smtClean="0"/>
              <a:t>More lessons and resources are available at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4827512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652689" y="39072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111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what </a:t>
            </a:r>
            <a:r>
              <a:rPr lang="en-US" dirty="0" err="1" smtClean="0"/>
              <a:t>pseudocode</a:t>
            </a:r>
            <a:r>
              <a:rPr lang="en-US" dirty="0" smtClean="0"/>
              <a:t> means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why you use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write </a:t>
            </a:r>
            <a:r>
              <a:rPr lang="en-US" dirty="0" err="1" smtClean="0"/>
              <a:t>pseudocode</a:t>
            </a:r>
            <a:r>
              <a:rPr lang="en-US" dirty="0" smtClean="0"/>
              <a:t> for a common task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plan </a:t>
            </a:r>
            <a:r>
              <a:rPr lang="en-US" dirty="0" smtClean="0"/>
              <a:t>programs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8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What is Pseudocode?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Robots follow directions that people give them. </a:t>
            </a:r>
            <a:r>
              <a:rPr lang="en-US" dirty="0" smtClean="0"/>
              <a:t>They need detailed</a:t>
            </a:r>
            <a:r>
              <a:rPr lang="en-US" dirty="0"/>
              <a:t>, step-by-step instructions to complete a task.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a set of detailed notes that the programmer can use to write the code when they are ready.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not written in any particular programming </a:t>
            </a:r>
            <a:r>
              <a:rPr lang="en-US" dirty="0" smtClean="0"/>
              <a:t>language. </a:t>
            </a:r>
            <a:r>
              <a:rPr lang="en-US" dirty="0"/>
              <a:t>Pseudocode can be in part English and part code.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Pseudocode </a:t>
            </a:r>
            <a:r>
              <a:rPr lang="en-US" dirty="0"/>
              <a:t>allows the programmer to communicate his/her plan with </a:t>
            </a:r>
            <a:r>
              <a:rPr lang="en-US" dirty="0" smtClean="0"/>
              <a:t>others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Pseudocode</a:t>
            </a:r>
            <a:r>
              <a:rPr lang="en-US" dirty="0" smtClean="0"/>
              <a:t> is detailed enough to create the actual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0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err="1" smtClean="0"/>
              <a:t>Pseudocode</a:t>
            </a:r>
            <a:r>
              <a:rPr lang="en-US" dirty="0" smtClean="0"/>
              <a:t>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2140"/>
            <a:ext cx="8574087" cy="424402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A great way to learn the importance of good pseudocode is to try writing instructions for something simple: 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make a sandwich, how to decorate </a:t>
            </a:r>
            <a:r>
              <a:rPr lang="en-US" dirty="0" smtClean="0"/>
              <a:t>a cake</a:t>
            </a:r>
            <a:r>
              <a:rPr lang="en-US" dirty="0"/>
              <a:t>, how to plant a seed, etc.  </a:t>
            </a:r>
            <a:endParaRPr lang="en-US" dirty="0" smtClean="0"/>
          </a:p>
          <a:p>
            <a:pPr lvl="2"/>
            <a:r>
              <a:rPr lang="en-US" dirty="0" smtClean="0"/>
              <a:t>Students </a:t>
            </a:r>
            <a:r>
              <a:rPr lang="en-US" dirty="0"/>
              <a:t>should write the instructions and then the teacher should follow them.  </a:t>
            </a:r>
            <a:endParaRPr lang="en-US" dirty="0" smtClean="0"/>
          </a:p>
          <a:p>
            <a:pPr lvl="2"/>
            <a:r>
              <a:rPr lang="en-US" dirty="0" smtClean="0"/>
              <a:t>Then </a:t>
            </a:r>
            <a:r>
              <a:rPr lang="en-US" dirty="0"/>
              <a:t>compare the results.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examples of student </a:t>
            </a:r>
            <a:r>
              <a:rPr lang="en-US" dirty="0" smtClean="0"/>
              <a:t>responses for a peanut butter and jelly sandwich:</a:t>
            </a:r>
            <a:endParaRPr lang="en-US" dirty="0"/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1 wrote: “Put the peanut butter on the bread”.  So the teacher placed the entire jar on the slices of bread.  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2 wrote: “Take bread and spread the peanut butter on it”. So the teacher spread peanut butter on the entire loaf.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3 wrote: “Take 2 slices of bread and spread peanut butter and jelly on them”.  So the teacher spread peanut butter and jelly on both sides of both slices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Communicating instructions well is important!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49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Sandwich </a:t>
            </a:r>
            <a:r>
              <a:rPr lang="en-US" dirty="0" err="1" smtClean="0"/>
              <a:t>Pseudocode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dirty="0" smtClean="0"/>
              <a:t>Take </a:t>
            </a:r>
            <a:r>
              <a:rPr lang="en-US" dirty="0"/>
              <a:t>exactly two pieces of bread.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Take one piece of bread that is not covered with peanut butter on any side and use a knife to spread peanut butter on one side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Take a  second piece of bread </a:t>
            </a:r>
            <a:r>
              <a:rPr lang="en-US" dirty="0" smtClean="0"/>
              <a:t>that is not </a:t>
            </a:r>
            <a:r>
              <a:rPr lang="en-US" dirty="0"/>
              <a:t>covered with </a:t>
            </a:r>
            <a:r>
              <a:rPr lang="en-US" dirty="0" smtClean="0"/>
              <a:t>jelly on any side and </a:t>
            </a:r>
            <a:r>
              <a:rPr lang="en-US" dirty="0"/>
              <a:t>use a knife to spread jelly on one side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Place the jelly side of the second piece of bread against the peanut butter side of the first piece of bread.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Place the combined pieces of bread on plate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9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Pseudocode for a Robot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8703338"/>
              </p:ext>
            </p:extLst>
          </p:nvPr>
        </p:nvGraphicFramePr>
        <p:xfrm>
          <a:off x="304397" y="1656715"/>
          <a:ext cx="8398276" cy="448056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398276"/>
              </a:tblGrid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1) Write </a:t>
                      </a:r>
                      <a:r>
                        <a:rPr lang="en-US" sz="2800" kern="100" dirty="0">
                          <a:effectLst/>
                        </a:rPr>
                        <a:t>down the goal of the program. What does the robot have to do?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2) Think </a:t>
                      </a:r>
                      <a:r>
                        <a:rPr lang="en-US" sz="2800" kern="100" dirty="0">
                          <a:effectLst/>
                        </a:rPr>
                        <a:t>about how the robot will achieve this goal. What are the specific steps?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3) Write </a:t>
                      </a:r>
                      <a:r>
                        <a:rPr lang="en-US" sz="2800" kern="100" dirty="0">
                          <a:effectLst/>
                        </a:rPr>
                        <a:t>down each step the robot will take. Start with Step 1 and continue on.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4) Make </a:t>
                      </a:r>
                      <a:r>
                        <a:rPr lang="en-US" sz="2800" kern="100" dirty="0">
                          <a:effectLst/>
                        </a:rPr>
                        <a:t>sure you write down if the robot has to repeat a task.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5) Does </a:t>
                      </a:r>
                      <a:r>
                        <a:rPr lang="en-US" sz="2800" kern="100" dirty="0">
                          <a:effectLst/>
                        </a:rPr>
                        <a:t>the robot keep doing this task </a:t>
                      </a:r>
                      <a:r>
                        <a:rPr lang="en-US" sz="2800" kern="100" dirty="0" smtClean="0">
                          <a:effectLst/>
                        </a:rPr>
                        <a:t>forever </a:t>
                      </a:r>
                      <a:r>
                        <a:rPr lang="en-US" sz="2800" kern="100" dirty="0">
                          <a:effectLst/>
                        </a:rPr>
                        <a:t>or does it end?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Pseudocode</a:t>
            </a:r>
            <a:r>
              <a:rPr lang="en-US" dirty="0" smtClean="0"/>
              <a:t> for a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5221066" cy="418204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Goal: </a:t>
            </a:r>
            <a:r>
              <a:rPr lang="en-US" b="0" dirty="0" smtClean="0"/>
              <a:t>Robot needs to go once around a square box. It starts at the line and faces north. It will end on the line facing north.</a:t>
            </a:r>
          </a:p>
          <a:p>
            <a:pPr lvl="0"/>
            <a:r>
              <a:rPr lang="en-US" dirty="0" smtClean="0"/>
              <a:t>Step 1: </a:t>
            </a:r>
            <a:r>
              <a:rPr lang="en-US" b="0" dirty="0" smtClean="0"/>
              <a:t>Go forward 10 inches</a:t>
            </a:r>
          </a:p>
          <a:p>
            <a:pPr lvl="0"/>
            <a:r>
              <a:rPr lang="en-US" dirty="0" smtClean="0"/>
              <a:t>Step 2: </a:t>
            </a:r>
            <a:r>
              <a:rPr lang="en-US" b="0" dirty="0" smtClean="0"/>
              <a:t>Turn left 90 degrees</a:t>
            </a:r>
          </a:p>
          <a:p>
            <a:pPr lvl="0"/>
            <a:r>
              <a:rPr lang="en-US" dirty="0" smtClean="0"/>
              <a:t>Step 3: </a:t>
            </a:r>
            <a:r>
              <a:rPr lang="en-US" b="0" dirty="0" smtClean="0"/>
              <a:t>Repeat steps </a:t>
            </a:r>
            <a:r>
              <a:rPr lang="en-US" b="0" dirty="0"/>
              <a:t>1</a:t>
            </a:r>
            <a:r>
              <a:rPr lang="en-US" b="0" dirty="0" smtClean="0"/>
              <a:t> and </a:t>
            </a:r>
            <a:r>
              <a:rPr lang="en-US" b="0" dirty="0"/>
              <a:t>2</a:t>
            </a:r>
            <a:r>
              <a:rPr lang="en-US" b="0" dirty="0" smtClean="0"/>
              <a:t> three more times</a:t>
            </a:r>
            <a:endParaRPr lang="en-US" b="0" dirty="0"/>
          </a:p>
          <a:p>
            <a:pPr lvl="0"/>
            <a:r>
              <a:rPr lang="en-US" b="0" dirty="0" smtClean="0"/>
              <a:t>You can write this </a:t>
            </a:r>
            <a:r>
              <a:rPr lang="en-US" b="0" dirty="0" err="1" smtClean="0"/>
              <a:t>pseudocode</a:t>
            </a:r>
            <a:r>
              <a:rPr lang="en-US" b="0" dirty="0" smtClean="0"/>
              <a:t> on a piece of</a:t>
            </a:r>
            <a:r>
              <a:rPr lang="en-US" b="0" dirty="0"/>
              <a:t> </a:t>
            </a:r>
            <a:r>
              <a:rPr lang="en-US" b="0" dirty="0" smtClean="0"/>
              <a:t>paper or even in a comment block inside the EV3-G code.</a:t>
            </a:r>
          </a:p>
          <a:p>
            <a:pPr lvl="0"/>
            <a:r>
              <a:rPr lang="en-US" b="0" dirty="0" smtClean="0"/>
              <a:t>Use the </a:t>
            </a:r>
            <a:r>
              <a:rPr lang="en-US" b="0" dirty="0" err="1" smtClean="0"/>
              <a:t>pseudocode</a:t>
            </a:r>
            <a:r>
              <a:rPr lang="en-US" b="0" dirty="0" smtClean="0"/>
              <a:t> to program the solution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19691" y="3292484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71760" y="4464792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04031" y="2354634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7875970" y="2723966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 FOR A SET OF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7511"/>
            <a:ext cx="3349990" cy="3992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If you have a series of missions for your robot to complete, planning ahead can be a big help.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You can draw out the path your robot needs to take and then write out the instructions for the robot step-by-step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780138" y="1911296"/>
            <a:ext cx="4782753" cy="30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04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Challenge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0804" y="1776248"/>
            <a:ext cx="7357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</a:t>
            </a:r>
            <a:r>
              <a:rPr lang="en-US" sz="3200" dirty="0" err="1" smtClean="0"/>
              <a:t>pseudocode</a:t>
            </a:r>
            <a:r>
              <a:rPr lang="en-US" sz="3200" dirty="0" smtClean="0"/>
              <a:t> to get a “Robot” to go from sitting in the blue chair to sitting in the pink chair.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1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</TotalTime>
  <Words>753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Essential</vt:lpstr>
      <vt:lpstr>beginner</vt:lpstr>
      <vt:lpstr>Custom Design</vt:lpstr>
      <vt:lpstr>BEGINNER PROGRAMMING LESSON</vt:lpstr>
      <vt:lpstr>Lesson Objectives</vt:lpstr>
      <vt:lpstr>What is Pseudocode?</vt:lpstr>
      <vt:lpstr>Why is Pseudocode Important?</vt:lpstr>
      <vt:lpstr>Sandwich Pseudocode Solution</vt:lpstr>
      <vt:lpstr>Writing Pseudocode for a Robot</vt:lpstr>
      <vt:lpstr>Sample Pseudocode for a Challenge</vt:lpstr>
      <vt:lpstr>Pseudocode FOR A SET OF MISSIONS</vt:lpstr>
      <vt:lpstr>Pseudocode Challenge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Ryan Buller</cp:lastModifiedBy>
  <cp:revision>35</cp:revision>
  <cp:lastPrinted>2016-07-04T15:58:24Z</cp:lastPrinted>
  <dcterms:created xsi:type="dcterms:W3CDTF">2014-10-28T21:59:38Z</dcterms:created>
  <dcterms:modified xsi:type="dcterms:W3CDTF">2017-06-20T13:13:13Z</dcterms:modified>
</cp:coreProperties>
</file>